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3" r:id="rId6"/>
    <p:sldId id="268" r:id="rId7"/>
    <p:sldId id="267" r:id="rId8"/>
    <p:sldId id="266" r:id="rId9"/>
    <p:sldId id="269" r:id="rId10"/>
    <p:sldId id="270" r:id="rId11"/>
    <p:sldId id="271" r:id="rId12"/>
    <p:sldId id="272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62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141918-254A-4D4E-8B65-02D8C779A9C1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8F242-64AB-4EA0-A70B-B67EC97C2A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679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72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93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132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7739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65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764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199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547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5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06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815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416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28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812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86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805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694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FBC7EDA-3F1E-4DA4-A8DD-81C925803A1F}" type="datetimeFigureOut">
              <a:rPr lang="en-IN" smtClean="0"/>
              <a:t>19-05-2019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7F7547-6148-4A30-BFD9-199B789338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73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kaggle.com/safegraph/census-block-group-american-community-survey-dat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roximityone.com/geo_blockgroups.htm" TargetMode="External"/><Relationship Id="rId2" Type="http://schemas.openxmlformats.org/officeDocument/2006/relationships/hyperlink" Target="https://www.kaggle.com/safegraph/census-block-group-american-community-survey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ensus_block_grou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safegraph/census-block-group-american-community-survey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42E18-4C5F-480B-BB28-BD65F2440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0300" y="1990724"/>
            <a:ext cx="4019549" cy="2686051"/>
          </a:xfrm>
        </p:spPr>
        <p:txBody>
          <a:bodyPr>
            <a:normAutofit fontScale="90000"/>
          </a:bodyPr>
          <a:lstStyle/>
          <a:p>
            <a:pPr fontAlgn="base"/>
            <a:br>
              <a:rPr lang="en-US" sz="2200" dirty="0"/>
            </a:br>
            <a:r>
              <a:rPr lang="en-US" sz="3600" dirty="0"/>
              <a:t>Census Block Group American Community Survey</a:t>
            </a:r>
            <a:br>
              <a:rPr lang="en-US" sz="2200" dirty="0"/>
            </a:br>
            <a:br>
              <a:rPr lang="en-US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61B629-F30B-4C43-9EDD-30386E6BBA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4575" y="3622089"/>
            <a:ext cx="7329488" cy="1778587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sz="3000" b="1" dirty="0"/>
              <a:t>GROUP #3:</a:t>
            </a:r>
          </a:p>
          <a:p>
            <a:pPr>
              <a:lnSpc>
                <a:spcPct val="120000"/>
              </a:lnSpc>
            </a:pPr>
            <a:r>
              <a:rPr lang="en-US" sz="3000" b="1" dirty="0" err="1"/>
              <a:t>Nanjesh</a:t>
            </a:r>
            <a:r>
              <a:rPr lang="en-US" sz="3000" b="1" dirty="0"/>
              <a:t> Ramesh</a:t>
            </a:r>
          </a:p>
          <a:p>
            <a:pPr>
              <a:lnSpc>
                <a:spcPct val="120000"/>
              </a:lnSpc>
            </a:pPr>
            <a:r>
              <a:rPr lang="en-US" sz="3000" b="1" dirty="0"/>
              <a:t>Monish </a:t>
            </a:r>
            <a:r>
              <a:rPr lang="en-US" sz="3000" b="1" dirty="0" err="1"/>
              <a:t>Phatarpekar</a:t>
            </a:r>
            <a:endParaRPr lang="en-US" sz="3000" b="1" dirty="0"/>
          </a:p>
          <a:p>
            <a:pPr>
              <a:lnSpc>
                <a:spcPct val="120000"/>
              </a:lnSpc>
            </a:pPr>
            <a:r>
              <a:rPr lang="en-US" sz="3000" b="1" dirty="0"/>
              <a:t>Goutham Raj Ganesan</a:t>
            </a:r>
          </a:p>
          <a:p>
            <a:pPr>
              <a:lnSpc>
                <a:spcPct val="120000"/>
              </a:lnSpc>
            </a:pPr>
            <a:r>
              <a:rPr lang="en-US" sz="3000" b="1" dirty="0" err="1"/>
              <a:t>Sowrabh</a:t>
            </a:r>
            <a:r>
              <a:rPr lang="en-US" sz="3000" b="1" dirty="0"/>
              <a:t> </a:t>
            </a:r>
            <a:r>
              <a:rPr lang="en-US" sz="3000" b="1" dirty="0" err="1"/>
              <a:t>Shanthanand</a:t>
            </a:r>
            <a:endParaRPr lang="en-US" sz="3000" b="1" dirty="0"/>
          </a:p>
          <a:p>
            <a:pPr>
              <a:lnSpc>
                <a:spcPct val="120000"/>
              </a:lnSpc>
            </a:pPr>
            <a:endParaRPr lang="en-US" sz="3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7F1E2-45E7-47B9-8C83-9558938408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91287" y="1574213"/>
            <a:ext cx="3152776" cy="1854787"/>
          </a:xfrm>
          <a:prstGeom prst="rect">
            <a:avLst/>
          </a:prstGeom>
        </p:spPr>
      </p:pic>
      <p:pic>
        <p:nvPicPr>
          <p:cNvPr id="2054" name="Picture 6" descr="Image result for moving man image without background">
            <a:extLst>
              <a:ext uri="{FF2B5EF4-FFF2-40B4-BE49-F238E27FC236}">
                <a16:creationId xmlns:a16="http://schemas.microsoft.com/office/drawing/2014/main" id="{5D2B712D-F34B-4B9D-A9AB-088C1597F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3228975"/>
            <a:ext cx="957263" cy="53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8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0.23385 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93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F264C6-5B23-459A-AB29-B2CD78C7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pPr algn="l"/>
            <a:r>
              <a:rPr lang="en-IN" sz="2400" dirty="0"/>
              <a:t>REGIONS HAVING HIGHER HEALTH INSURANCE COVERAGE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05" name="Content Placeholder 4104">
            <a:extLst>
              <a:ext uri="{FF2B5EF4-FFF2-40B4-BE49-F238E27FC236}">
                <a16:creationId xmlns:a16="http://schemas.microsoft.com/office/drawing/2014/main" id="{3A7E0212-3A8A-4BF6-9EEE-8B350DEE2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80036"/>
            <a:ext cx="3660057" cy="3195831"/>
          </a:xfrm>
        </p:spPr>
        <p:txBody>
          <a:bodyPr>
            <a:normAutofit/>
          </a:bodyPr>
          <a:lstStyle/>
          <a:p>
            <a:r>
              <a:rPr lang="en-US" sz="1900" dirty="0"/>
              <a:t>In this 3D-Map representation we have plotted the regions in California with greater Health insurance Coverage. </a:t>
            </a:r>
          </a:p>
          <a:p>
            <a:r>
              <a:rPr lang="en-US" sz="1900" dirty="0"/>
              <a:t>It is observed that Modesto, Stockton, </a:t>
            </a:r>
            <a:r>
              <a:rPr lang="en-US" sz="1900" dirty="0" err="1"/>
              <a:t>Hunte</a:t>
            </a:r>
            <a:r>
              <a:rPr lang="en-US" sz="1900" dirty="0"/>
              <a:t> Park, Chula Vista and Camp Pendleton have people whose health insurance coverage is significantly high.</a:t>
            </a:r>
            <a:endParaRPr lang="en-IN" sz="1900" b="1" dirty="0"/>
          </a:p>
          <a:p>
            <a:pPr algn="ctr"/>
            <a:endParaRPr lang="en-US" sz="1600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1BA76C59-CFA7-45A9-93BE-80239C8F5A0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1086551"/>
            <a:ext cx="6001305" cy="44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5663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EA9F78-7E42-4FDC-AFCC-F874DC6A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041" y="897249"/>
            <a:ext cx="3660056" cy="1325373"/>
          </a:xfrm>
        </p:spPr>
        <p:txBody>
          <a:bodyPr anchor="b">
            <a:normAutofit/>
          </a:bodyPr>
          <a:lstStyle/>
          <a:p>
            <a:pPr algn="l"/>
            <a:r>
              <a:rPr lang="en-IN" sz="2400" dirty="0"/>
              <a:t>REGIONS HAVING LOWER HEALTH INSURANCE COVERAGE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041D8D62-F732-4717-B08C-3E5232F80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814220"/>
            <a:ext cx="3660057" cy="3061647"/>
          </a:xfrm>
        </p:spPr>
        <p:txBody>
          <a:bodyPr>
            <a:normAutofit/>
          </a:bodyPr>
          <a:lstStyle/>
          <a:p>
            <a:r>
              <a:rPr lang="en-US" sz="1800" dirty="0"/>
              <a:t>The bar graphs represents the regions in which the blocks have lower health insurance coverage. </a:t>
            </a:r>
          </a:p>
          <a:p>
            <a:r>
              <a:rPr lang="en-US" sz="1800" dirty="0"/>
              <a:t>We noticed that the city of Santa Barbara and Turlock had blocks with lower insurance coverage followed by Anniston and Tucson.</a:t>
            </a:r>
            <a:endParaRPr lang="en-IN" sz="18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AE203A-0777-47C7-822A-92587F08683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1062096"/>
            <a:ext cx="5717309" cy="45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8430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F41382-BEAF-4FFE-9BF3-A9C6F7D6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pPr algn="l"/>
            <a:r>
              <a:rPr lang="en-IN" sz="2400" dirty="0"/>
              <a:t>REGIONS HAVING HIGHEST PER CAPITA INCOME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1" name="Content Placeholder 6150">
            <a:extLst>
              <a:ext uri="{FF2B5EF4-FFF2-40B4-BE49-F238E27FC236}">
                <a16:creationId xmlns:a16="http://schemas.microsoft.com/office/drawing/2014/main" id="{8E07E045-0319-44A8-8D59-93B9DD6ED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0680" y="2660855"/>
            <a:ext cx="3660057" cy="3061647"/>
          </a:xfrm>
        </p:spPr>
        <p:txBody>
          <a:bodyPr>
            <a:normAutofit/>
          </a:bodyPr>
          <a:lstStyle/>
          <a:p>
            <a:r>
              <a:rPr lang="en-US" sz="1800" dirty="0"/>
              <a:t>This is a tree-map representation wherein the larger the size and darker the color signifies a greater value and vice versa for the smaller value. </a:t>
            </a:r>
          </a:p>
          <a:p>
            <a:r>
              <a:rPr lang="en-US" sz="1800" dirty="0"/>
              <a:t>As per the above visualization the City of Los Angeles has the highest per-capita income of $282,430 followed by San Francisco $259,794.</a:t>
            </a:r>
            <a:endParaRPr lang="en-IN" sz="1800" b="1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9B2D13-AB84-4B97-9FB6-A26435AC401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94" y="982132"/>
            <a:ext cx="6324879" cy="503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81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FC678-84D7-4077-9671-BA0F7B1B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 fontScale="90000"/>
          </a:bodyPr>
          <a:lstStyle/>
          <a:p>
            <a:r>
              <a:rPr lang="en-IN" sz="2800" dirty="0"/>
              <a:t>REGIONS HAVING HIGHEST PER CAPITA INCOME</a:t>
            </a:r>
            <a:endParaRPr lang="en-IN" sz="2800" dirty="0">
              <a:solidFill>
                <a:srgbClr val="262626"/>
              </a:solidFill>
            </a:endParaRPr>
          </a:p>
        </p:txBody>
      </p:sp>
      <p:cxnSp>
        <p:nvCxnSpPr>
          <p:cNvPr id="26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8">
            <a:extLst>
              <a:ext uri="{FF2B5EF4-FFF2-40B4-BE49-F238E27FC236}">
                <a16:creationId xmlns:a16="http://schemas.microsoft.com/office/drawing/2014/main" id="{FEF7BB47-5AB9-4315-98E1-8DC00703D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In the map representation we can observe the regions with low Per-Capita income. Canon City in Colorado State (red color) has the lowest average earnings per square area followed by Nampa city in Idaho and Tucker city in Arkansas state. </a:t>
            </a:r>
            <a:endParaRPr lang="en-IN" sz="1800" b="1" dirty="0"/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D7CC1BDA-11DB-4E51-A748-B7E0FA98E9C9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7" y="982132"/>
            <a:ext cx="5692677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77313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B3D3E8-6F6E-4055-81DA-E8A0DC01B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 fontScale="90000"/>
          </a:bodyPr>
          <a:lstStyle/>
          <a:p>
            <a:r>
              <a:rPr lang="en-IN" sz="2800" dirty="0">
                <a:solidFill>
                  <a:srgbClr val="262626"/>
                </a:solidFill>
              </a:rPr>
              <a:t>REGIONS HAVING HIGHEST MALE POPULATION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CA1E8B-948F-4B85-914D-45B2BDB6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This representation is called area under the curve which is giving us a clear insight about the regions with greater male population. </a:t>
            </a:r>
          </a:p>
          <a:p>
            <a:pPr algn="just"/>
            <a:r>
              <a:rPr lang="en-US" sz="1800" dirty="0"/>
              <a:t>It is observed that the city of Philadelphia has blocks with  29,144 males followed by Hartford (14,521 males), New York (9,965 males) and so on.</a:t>
            </a:r>
            <a:endParaRPr lang="en-IN" sz="1800" b="1" dirty="0"/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7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92883165-8B57-404A-8F30-3453F5116DF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090802"/>
            <a:ext cx="5469466" cy="467639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152407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8275A-C01C-489C-8AAE-EB92555D7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IN" sz="2400" dirty="0">
                <a:solidFill>
                  <a:srgbClr val="262626"/>
                </a:solidFill>
              </a:rPr>
              <a:t>REGIONS HAVING LOWEST MALE POPULATION</a:t>
            </a:r>
            <a:endParaRPr lang="en-IN" sz="2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007532-6DD1-4E0B-9E87-59586FDEE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900" dirty="0"/>
              <a:t>This representation is called step representation which is giving us a clear picture about the regions with lower male population. </a:t>
            </a:r>
          </a:p>
          <a:p>
            <a:pPr algn="just"/>
            <a:r>
              <a:rPr lang="en-US" sz="1900" dirty="0"/>
              <a:t>It is observed that the city of Turlock in California has blocks with fewer male population followed by Santa Barbara, Anniston in Alabama and so on.</a:t>
            </a:r>
            <a:endParaRPr lang="en-IN" sz="1900" b="1" dirty="0"/>
          </a:p>
          <a:p>
            <a:pPr algn="ctr"/>
            <a:endParaRPr lang="en-US" sz="1600" dirty="0"/>
          </a:p>
        </p:txBody>
      </p:sp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D0F71C-87ED-4AA7-B651-57C28FFF0DDD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r="-3" b="-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38191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433621-8B19-4F50-B69A-B258B7024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IN" sz="2400" dirty="0">
                <a:solidFill>
                  <a:srgbClr val="262626"/>
                </a:solidFill>
              </a:rPr>
              <a:t>REGIONS HAVING HIGHEST FEMALE POPULATION</a:t>
            </a:r>
            <a:endParaRPr lang="en-IN" sz="2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719BD1-0A98-4A36-9913-2AFE812CA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The area under the curve representation shows the region-wise count for highest female population. </a:t>
            </a:r>
          </a:p>
          <a:p>
            <a:pPr algn="just"/>
            <a:r>
              <a:rPr lang="en-US" sz="1800" dirty="0"/>
              <a:t>It is evident that Pendleton city is having the highest female population followed by other cities such as Chula Vista, </a:t>
            </a:r>
            <a:r>
              <a:rPr lang="en-US" sz="1800" dirty="0" err="1"/>
              <a:t>Hunte</a:t>
            </a:r>
            <a:r>
              <a:rPr lang="en-US" sz="1800" dirty="0"/>
              <a:t> Park, Stockton and San Diego.</a:t>
            </a:r>
            <a:endParaRPr lang="en-IN" sz="1800" b="1" dirty="0"/>
          </a:p>
          <a:p>
            <a:pPr algn="ctr"/>
            <a:endParaRPr lang="en-US" sz="1600" dirty="0"/>
          </a:p>
        </p:txBody>
      </p:sp>
      <p:pic>
        <p:nvPicPr>
          <p:cNvPr id="7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52172D88-5657-4C1B-A620-5288219E0EEB}"/>
              </a:ext>
            </a:extLst>
          </p:cNvPr>
          <p:cNvPicPr>
            <a:picLocks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313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73976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5D99F8-8340-4C27-9C52-9E6EC604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 fontScale="90000"/>
          </a:bodyPr>
          <a:lstStyle/>
          <a:p>
            <a:r>
              <a:rPr lang="en-IN" sz="2800" dirty="0">
                <a:solidFill>
                  <a:srgbClr val="262626"/>
                </a:solidFill>
              </a:rPr>
              <a:t>REGIONS HAVING LOWEST FEMALE POPULATION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B35DC1-3BAD-4589-8CD2-97E74EEC1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900" dirty="0"/>
              <a:t>The area under the curve representation shows the region-wise count for lowest female population. </a:t>
            </a:r>
          </a:p>
          <a:p>
            <a:pPr algn="just"/>
            <a:r>
              <a:rPr lang="en-US" sz="1900" dirty="0"/>
              <a:t>It is evident that Montgomery city in Alabama is having the lowest female population followed by other cities such as Chandler in Arizona, Turlock in California and so on.</a:t>
            </a:r>
            <a:endParaRPr lang="en-IN" sz="1900" b="1" dirty="0"/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7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732578CB-B6F6-4343-A32B-1C9A93AAD20F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464" y="982131"/>
            <a:ext cx="4587873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93908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DE36EC-A97E-4451-945B-B53D553D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 fontScale="90000"/>
          </a:bodyPr>
          <a:lstStyle/>
          <a:p>
            <a:r>
              <a:rPr lang="en-IN" sz="2800" dirty="0">
                <a:solidFill>
                  <a:srgbClr val="262626"/>
                </a:solidFill>
              </a:rPr>
              <a:t>TOP-5 REGIONS IN THE US WITH HIGHEST WAGE-INCOME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C6B85F-A1EC-4969-BD3E-9B4402ABF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680037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900" dirty="0"/>
              <a:t>This bar graph represents the Wage-Income corresponding to different regions. </a:t>
            </a:r>
          </a:p>
          <a:p>
            <a:pPr algn="just"/>
            <a:r>
              <a:rPr lang="en-US" sz="1900" dirty="0"/>
              <a:t>It is observed that blocks in San Diego have the highest wage income of $6948 followed by Denver, Colorado with a wage income of $6081.</a:t>
            </a:r>
            <a:endParaRPr lang="en-IN" sz="1900" b="1" dirty="0"/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224237-A918-40FC-9ACE-6EC6FF1DA320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06" y="982131"/>
            <a:ext cx="4771390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76478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C3510B-9B3A-4659-BA02-0A3D4AD81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 fontScale="90000"/>
          </a:bodyPr>
          <a:lstStyle/>
          <a:p>
            <a:r>
              <a:rPr lang="en-IN" sz="2800" dirty="0">
                <a:solidFill>
                  <a:srgbClr val="262626"/>
                </a:solidFill>
              </a:rPr>
              <a:t>BOTTOM-5 REGIONS IN THE US WITH LOW WAGE-INCOME</a:t>
            </a:r>
          </a:p>
        </p:txBody>
      </p:sp>
      <p:cxnSp>
        <p:nvCxnSpPr>
          <p:cNvPr id="24" name="Straight Connector 19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8">
            <a:extLst>
              <a:ext uri="{FF2B5EF4-FFF2-40B4-BE49-F238E27FC236}">
                <a16:creationId xmlns:a16="http://schemas.microsoft.com/office/drawing/2014/main" id="{33DA816B-D589-45CF-BE21-26D7C0BEF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pPr algn="just"/>
            <a:r>
              <a:rPr lang="en-US" sz="1900" dirty="0"/>
              <a:t>This tree-map representation depicts the regions with lower wage incomes. </a:t>
            </a:r>
          </a:p>
          <a:p>
            <a:pPr algn="just"/>
            <a:r>
              <a:rPr lang="en-US" sz="1900" dirty="0"/>
              <a:t>It is observed that the cities such as Blackwater(AZ), Muniz(TX), Wolf Point(MT), Jamestown(TN) and Yanceyville(NC) have the lowest wage income.</a:t>
            </a:r>
            <a:endParaRPr lang="en-IN" sz="1900" b="1" dirty="0"/>
          </a:p>
          <a:p>
            <a:pPr algn="ctr"/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26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F520678-E119-4D5C-9139-83D44320F12A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68" y="1432643"/>
            <a:ext cx="5469466" cy="399271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7788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B0E46-9389-4676-8470-06E80E66B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99093"/>
          </a:xfrm>
        </p:spPr>
        <p:txBody>
          <a:bodyPr/>
          <a:lstStyle/>
          <a:p>
            <a:pPr algn="l"/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CAB8-273C-4E12-8EC2-D6A4AD7E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5772911" cy="3318936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Dataset size: 2GB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Queries to filter and categorize top important information.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URL: </a:t>
            </a:r>
            <a:r>
              <a:rPr lang="en-IN" dirty="0">
                <a:solidFill>
                  <a:schemeClr val="accent3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https://www.kaggle.com/safegraph/census-block-group-american-community-survey-data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DEB6E-777F-42A2-ADBD-6616E339A9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59000" y="2878848"/>
            <a:ext cx="3979545" cy="26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225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1B4E-6871-4849-BE43-2E67CB6E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3BF3-6431-48BC-935C-CCFA1BEA5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Successfully used many tools learned in class such as HiveQL, Oracle Cloud, Power BI</a:t>
            </a:r>
            <a:r>
              <a:rPr lang="en-US"/>
              <a:t>, Excel 3d Maps </a:t>
            </a:r>
            <a:r>
              <a:rPr lang="en-US" dirty="0"/>
              <a:t>and Tableau to use and visualize data.</a:t>
            </a:r>
          </a:p>
          <a:p>
            <a:r>
              <a:rPr lang="en-US" dirty="0"/>
              <a:t>Majority of the Census Blocks in the United States are active.</a:t>
            </a:r>
          </a:p>
          <a:p>
            <a:r>
              <a:rPr lang="en-US" dirty="0"/>
              <a:t>Tuesday is the busiest day of the week in terms of visits to brands/stores.</a:t>
            </a:r>
          </a:p>
          <a:p>
            <a:r>
              <a:rPr lang="en-US" dirty="0"/>
              <a:t>Los Angeles has blocks with high annual income.</a:t>
            </a:r>
          </a:p>
          <a:p>
            <a:r>
              <a:rPr lang="en-US" dirty="0"/>
              <a:t>Per-Capita Income is greater for the male population.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09210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EF6BC-0061-4B90-A892-1FC1504E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DC77-5FC5-4879-BA7E-5B7BCFB0F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https://www.kaggle.com/safegraph/census-block-group-american-community-survey-data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http://proximityone.com/geo_blockgroups.htm</a:t>
            </a:r>
            <a:endParaRPr lang="en-IN" dirty="0">
              <a:solidFill>
                <a:schemeClr val="tx1"/>
              </a:solidFill>
            </a:endParaRPr>
          </a:p>
          <a:p>
            <a:r>
              <a:rPr lang="en-I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https://en.wikipedia.org/wiki/Census_block_group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6703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THANK YOU">
            <a:extLst>
              <a:ext uri="{FF2B5EF4-FFF2-40B4-BE49-F238E27FC236}">
                <a16:creationId xmlns:a16="http://schemas.microsoft.com/office/drawing/2014/main" id="{4EE873E6-5351-466F-BC0B-7C1EE4FEE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r="1" b="2004"/>
          <a:stretch/>
        </p:blipFill>
        <p:spPr bwMode="auto">
          <a:xfrm>
            <a:off x="486138" y="488137"/>
            <a:ext cx="11227442" cy="588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76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78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6052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D5BF4-79B1-4226-8E9D-AFF48278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OBJECTIVES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CF154-4409-4B6F-B5FB-CA9C5F90A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how to use </a:t>
            </a:r>
            <a:r>
              <a:rPr lang="en-US" b="1" dirty="0"/>
              <a:t>HiveQL</a:t>
            </a:r>
            <a:r>
              <a:rPr lang="en-US" dirty="0"/>
              <a:t>,  </a:t>
            </a:r>
            <a:r>
              <a:rPr lang="en-US" b="1" dirty="0"/>
              <a:t>Power BI </a:t>
            </a:r>
            <a:r>
              <a:rPr lang="en-US" dirty="0"/>
              <a:t>,</a:t>
            </a:r>
            <a:r>
              <a:rPr lang="en-US" b="1" dirty="0"/>
              <a:t>Tableau, Excel 3D maps.</a:t>
            </a:r>
            <a:endParaRPr lang="en-US" dirty="0"/>
          </a:p>
          <a:p>
            <a:pPr lvl="0"/>
            <a:r>
              <a:rPr lang="en-US" dirty="0"/>
              <a:t>To analyze the economic characteristics, such as income and employment and how they differ by neighborhood.</a:t>
            </a:r>
          </a:p>
          <a:p>
            <a:pPr lvl="0"/>
            <a:r>
              <a:rPr lang="en-US" dirty="0"/>
              <a:t>To analyze the characteristics, such as poverty status and standard of living with respect to the Census Blocks.</a:t>
            </a:r>
          </a:p>
          <a:p>
            <a:r>
              <a:rPr lang="en-US" dirty="0"/>
              <a:t>Comparison between the visualizations on various aspects.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567913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1DD3C-EB27-4018-A184-60BCBC09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SPECIFICATION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58FD1-24BC-47A2-A40D-FEAC422D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Dataset size: 2GB</a:t>
            </a:r>
          </a:p>
          <a:p>
            <a:r>
              <a:rPr lang="en-US" dirty="0"/>
              <a:t>Cluster version: Oracle Cloud 4.2 </a:t>
            </a:r>
          </a:p>
          <a:p>
            <a:r>
              <a:rPr lang="en-US" dirty="0"/>
              <a:t>No of nodes: 6 </a:t>
            </a:r>
          </a:p>
          <a:p>
            <a:r>
              <a:rPr lang="en-US" dirty="0"/>
              <a:t>Memory size</a:t>
            </a:r>
            <a:r>
              <a:rPr lang="en-US"/>
              <a:t>: 180GB</a:t>
            </a:r>
            <a:endParaRPr lang="en-US" dirty="0"/>
          </a:p>
          <a:p>
            <a:r>
              <a:rPr lang="en-US" dirty="0"/>
              <a:t>CPU Speed: 2.2GHz</a:t>
            </a:r>
          </a:p>
          <a:p>
            <a:r>
              <a:rPr lang="en-IN" dirty="0">
                <a:solidFill>
                  <a:schemeClr val="accent3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https://www.kaggle.com/safegraph/census-block-group-american-community-survey-data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4918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C83F-01E3-49D4-B4D7-94EFD43070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0" y="945978"/>
            <a:ext cx="9601200" cy="749300"/>
          </a:xfrm>
        </p:spPr>
        <p:txBody>
          <a:bodyPr>
            <a:normAutofit fontScale="90000"/>
          </a:bodyPr>
          <a:lstStyle/>
          <a:p>
            <a:pPr algn="l"/>
            <a:r>
              <a:rPr lang="en-IN" dirty="0"/>
              <a:t>DATA PROCESSING</a:t>
            </a:r>
            <a:br>
              <a:rPr lang="en-IN" dirty="0"/>
            </a:br>
            <a:endParaRPr lang="en-IN" dirty="0"/>
          </a:p>
        </p:txBody>
      </p:sp>
      <p:pic>
        <p:nvPicPr>
          <p:cNvPr id="3" name="Picture 2" descr="Image result for hive">
            <a:extLst>
              <a:ext uri="{FF2B5EF4-FFF2-40B4-BE49-F238E27FC236}">
                <a16:creationId xmlns:a16="http://schemas.microsoft.com/office/drawing/2014/main" id="{F9D84F24-2693-43AE-A470-7B12FFECD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147" y="2865098"/>
            <a:ext cx="1620838" cy="138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0A07AAF-987E-4C4B-BCD8-4DE326ACF23E}"/>
              </a:ext>
            </a:extLst>
          </p:cNvPr>
          <p:cNvSpPr/>
          <p:nvPr/>
        </p:nvSpPr>
        <p:spPr>
          <a:xfrm>
            <a:off x="1227973" y="2750173"/>
            <a:ext cx="1919884" cy="1615736"/>
          </a:xfrm>
          <a:prstGeom prst="ellipse">
            <a:avLst/>
          </a:prstGeom>
          <a:ln w="38100">
            <a:solidFill>
              <a:srgbClr val="C0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innerShdw blurRad="25400" dist="12700" dir="13500000">
              <a:srgbClr val="000000">
                <a:alpha val="45000"/>
              </a:srgbClr>
            </a:inn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38231-7CF4-4076-AE47-D8665FD3C235}"/>
              </a:ext>
            </a:extLst>
          </p:cNvPr>
          <p:cNvSpPr txBox="1"/>
          <p:nvPr/>
        </p:nvSpPr>
        <p:spPr>
          <a:xfrm flipH="1">
            <a:off x="2478201" y="3568823"/>
            <a:ext cx="104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42C3D-C2F5-483F-87D5-5570B210D52C}"/>
              </a:ext>
            </a:extLst>
          </p:cNvPr>
          <p:cNvSpPr txBox="1"/>
          <p:nvPr/>
        </p:nvSpPr>
        <p:spPr>
          <a:xfrm flipH="1">
            <a:off x="1289457" y="2996589"/>
            <a:ext cx="1784413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Census Block Group American Community Survey</a:t>
            </a:r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F0C2CB6-DAF8-4F86-A539-6420ACFF7DB9}"/>
              </a:ext>
            </a:extLst>
          </p:cNvPr>
          <p:cNvSpPr/>
          <p:nvPr/>
        </p:nvSpPr>
        <p:spPr>
          <a:xfrm>
            <a:off x="3654443" y="3317108"/>
            <a:ext cx="872317" cy="559293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14F1A0-76E0-4842-B172-3BE53B6921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27" y="3240350"/>
            <a:ext cx="1284989" cy="1112873"/>
          </a:xfrm>
          <a:prstGeom prst="ellipse">
            <a:avLst/>
          </a:prstGeom>
          <a:ln>
            <a:noFill/>
          </a:ln>
          <a:effectLst>
            <a:glow rad="139700">
              <a:schemeClr val="accent2">
                <a:lumMod val="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D02D2-F29D-4E6C-B153-B27B89FA47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26" y="4779474"/>
            <a:ext cx="1194690" cy="944534"/>
          </a:xfrm>
          <a:prstGeom prst="ellipse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C20E2D7-E254-4FC0-A914-BC210363897C}"/>
              </a:ext>
            </a:extLst>
          </p:cNvPr>
          <p:cNvSpPr/>
          <p:nvPr/>
        </p:nvSpPr>
        <p:spPr>
          <a:xfrm>
            <a:off x="6823360" y="3298618"/>
            <a:ext cx="1421592" cy="639537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185AB3-84DA-453D-82E5-2743F577B24F}"/>
              </a:ext>
            </a:extLst>
          </p:cNvPr>
          <p:cNvSpPr txBox="1"/>
          <p:nvPr/>
        </p:nvSpPr>
        <p:spPr>
          <a:xfrm>
            <a:off x="8455002" y="4364490"/>
            <a:ext cx="147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POWER BI</a:t>
            </a:r>
          </a:p>
          <a:p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23F8C2-CD5D-4572-8953-34BDBFE4EDB9}"/>
              </a:ext>
            </a:extLst>
          </p:cNvPr>
          <p:cNvCxnSpPr/>
          <p:nvPr/>
        </p:nvCxnSpPr>
        <p:spPr>
          <a:xfrm flipV="1">
            <a:off x="1085850" y="1524000"/>
            <a:ext cx="93916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D1EC78-D6DD-494C-8C3E-88532137A1FD}"/>
              </a:ext>
            </a:extLst>
          </p:cNvPr>
          <p:cNvSpPr txBox="1"/>
          <p:nvPr/>
        </p:nvSpPr>
        <p:spPr>
          <a:xfrm>
            <a:off x="8496298" y="5803111"/>
            <a:ext cx="1473325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/>
              <a:t>TABLEAU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AB6D9A-B393-4E45-9C5F-E57B615271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002" y="1609888"/>
            <a:ext cx="1277193" cy="1000748"/>
          </a:xfrm>
          <a:prstGeom prst="ellipse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53FFC7-6B15-447E-ADA6-CFE882D42039}"/>
              </a:ext>
            </a:extLst>
          </p:cNvPr>
          <p:cNvSpPr txBox="1"/>
          <p:nvPr/>
        </p:nvSpPr>
        <p:spPr>
          <a:xfrm>
            <a:off x="8155168" y="2668009"/>
            <a:ext cx="187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EXCEL 3D MAP</a:t>
            </a:r>
          </a:p>
        </p:txBody>
      </p:sp>
    </p:spTree>
    <p:extLst>
      <p:ext uri="{BB962C8B-B14F-4D97-AF65-F5344CB8AC3E}">
        <p14:creationId xmlns:p14="http://schemas.microsoft.com/office/powerpoint/2010/main" val="2043007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2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8CFB7C0-5572-484C-88DB-A33F5CDE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IN" sz="2400" dirty="0"/>
              <a:t>TOP 5 FAMILY INCOME IN CALIFORNIA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F866F0-28C8-4F4C-AF3A-759244A69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814220"/>
            <a:ext cx="3660057" cy="3061647"/>
          </a:xfrm>
        </p:spPr>
        <p:txBody>
          <a:bodyPr>
            <a:normAutofit/>
          </a:bodyPr>
          <a:lstStyle/>
          <a:p>
            <a:r>
              <a:rPr lang="en-US" sz="1800" dirty="0"/>
              <a:t>This graph shows the Census Blocks in California with highest Family-Income. </a:t>
            </a:r>
          </a:p>
          <a:p>
            <a:r>
              <a:rPr lang="en-US" sz="1800" dirty="0"/>
              <a:t>The census blocks across Camp Pendleton have recorded the family-income of $6.9k.</a:t>
            </a:r>
            <a:endParaRPr lang="en-IN" sz="18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932341-75DD-426B-BC5E-12AFFF318FE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66804" y="1269507"/>
            <a:ext cx="6027938" cy="38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1654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17EEC3-5BB4-4218-9975-5D5C082B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Autofit/>
          </a:bodyPr>
          <a:lstStyle/>
          <a:p>
            <a:r>
              <a:rPr lang="en-US" sz="2400" dirty="0"/>
              <a:t>BOTTOM 5 FAMILY-INCOME IN CALIFORNIA</a:t>
            </a:r>
            <a:endParaRPr lang="en-IN" sz="2400" dirty="0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5" name="Content Placeholder 2054">
            <a:extLst>
              <a:ext uri="{FF2B5EF4-FFF2-40B4-BE49-F238E27FC236}">
                <a16:creationId xmlns:a16="http://schemas.microsoft.com/office/drawing/2014/main" id="{E1A4B222-1353-4553-89D2-91B15A0C2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r>
              <a:rPr lang="en-US" sz="1800" dirty="0"/>
              <a:t>In this Map Visualization we have represented the Census Blocks with low family-income. </a:t>
            </a:r>
          </a:p>
          <a:p>
            <a:r>
              <a:rPr lang="en-US" sz="1800" dirty="0"/>
              <a:t>The Census Blocks in Montgomery City, Alabama State (yellow point on the map) has recorded low family-income.</a:t>
            </a:r>
            <a:endParaRPr lang="en-IN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345B16-8D99-41CF-8F2C-274C8E42CC52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459" y="1070738"/>
            <a:ext cx="6001304" cy="45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5191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0" name="Rectangle 139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A1F3DB-286A-42D8-B1B2-BAC7ECCB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en-IN" sz="2400" dirty="0"/>
              <a:t>TOP 5 REGIONS IN US WITH HIGH POPULATION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F86DBC2D-CDB9-4DFA-B96E-E87BD1D6F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743200"/>
            <a:ext cx="3660057" cy="3132667"/>
          </a:xfrm>
        </p:spPr>
        <p:txBody>
          <a:bodyPr>
            <a:normAutofit/>
          </a:bodyPr>
          <a:lstStyle/>
          <a:p>
            <a:r>
              <a:rPr lang="en-US" sz="1800" dirty="0"/>
              <a:t>This bar graph depicts the highly populated census blocks in the United States. </a:t>
            </a:r>
          </a:p>
          <a:p>
            <a:r>
              <a:rPr lang="en-US" sz="1800" dirty="0"/>
              <a:t>It is observed that the blocks in the City of New York is densely populated with 40,616 people, followed by Los Angeles which has a population of 19,825.</a:t>
            </a:r>
            <a:endParaRPr lang="en-IN" sz="1800" dirty="0"/>
          </a:p>
          <a:p>
            <a:pPr marL="0" indent="0" algn="ctr">
              <a:buNone/>
            </a:pPr>
            <a:endParaRPr lang="en-US" sz="160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327FCF-09EA-4AE1-A150-A426F4A1578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894" y="1088278"/>
            <a:ext cx="5652655" cy="455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518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73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2" name="Group 75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83" name="Rectangle 77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84" name="Picture 79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101D2E-9F48-4553-8773-1AC31FFD8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pPr algn="l"/>
            <a:r>
              <a:rPr lang="en-IN" sz="2400" dirty="0">
                <a:solidFill>
                  <a:srgbClr val="262626"/>
                </a:solidFill>
              </a:rPr>
              <a:t>BOTTOM-5 REGIONS IN US WITH LOW POPULATION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5" name="Content Placeholder 3078">
            <a:extLst>
              <a:ext uri="{FF2B5EF4-FFF2-40B4-BE49-F238E27FC236}">
                <a16:creationId xmlns:a16="http://schemas.microsoft.com/office/drawing/2014/main" id="{82AB0DF9-CBA1-4A31-9A6B-D85320B6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80037"/>
            <a:ext cx="3660057" cy="3195831"/>
          </a:xfrm>
        </p:spPr>
        <p:txBody>
          <a:bodyPr>
            <a:normAutofit/>
          </a:bodyPr>
          <a:lstStyle/>
          <a:p>
            <a:r>
              <a:rPr lang="en-US" sz="1800" dirty="0"/>
              <a:t>This line graph represents the low populated census blocks in the United States. </a:t>
            </a:r>
          </a:p>
          <a:p>
            <a:r>
              <a:rPr lang="en-US" sz="1800" dirty="0"/>
              <a:t>It is observed that the blocks in the City of Turlock has less people per square area which is further followed by Goleta and Chatsworth.</a:t>
            </a:r>
            <a:endParaRPr lang="en-IN" sz="1800" dirty="0"/>
          </a:p>
          <a:p>
            <a:pPr marL="0" indent="0" algn="ctr">
              <a:buNone/>
            </a:pPr>
            <a:endParaRPr lang="en-US" sz="1600" dirty="0">
              <a:solidFill>
                <a:srgbClr val="262626"/>
              </a:solidFill>
            </a:endParaRPr>
          </a:p>
        </p:txBody>
      </p:sp>
      <p:pic>
        <p:nvPicPr>
          <p:cNvPr id="12" name="Picture 11" descr="A picture containing text, map, man, person&#10;&#10;Description automatically generated">
            <a:extLst>
              <a:ext uri="{FF2B5EF4-FFF2-40B4-BE49-F238E27FC236}">
                <a16:creationId xmlns:a16="http://schemas.microsoft.com/office/drawing/2014/main" id="{0239F485-F323-4ECF-B7B3-CFB71107169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03" y="1112158"/>
            <a:ext cx="5939161" cy="453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91876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Widescreen</PresentationFormat>
  <Paragraphs>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Garamond</vt:lpstr>
      <vt:lpstr>Organic</vt:lpstr>
      <vt:lpstr> Census Block Group American Community Survey  </vt:lpstr>
      <vt:lpstr>INTRODUCTION</vt:lpstr>
      <vt:lpstr>OBJECTIVES</vt:lpstr>
      <vt:lpstr>SPECIFICATION</vt:lpstr>
      <vt:lpstr>DATA PROCESSING </vt:lpstr>
      <vt:lpstr>TOP 5 FAMILY INCOME IN CALIFORNIA</vt:lpstr>
      <vt:lpstr>BOTTOM 5 FAMILY-INCOME IN CALIFORNIA</vt:lpstr>
      <vt:lpstr>TOP 5 REGIONS IN US WITH HIGH POPULATION</vt:lpstr>
      <vt:lpstr>BOTTOM-5 REGIONS IN US WITH LOW POPULATION</vt:lpstr>
      <vt:lpstr>REGIONS HAVING HIGHER HEALTH INSURANCE COVERAGE</vt:lpstr>
      <vt:lpstr>REGIONS HAVING LOWER HEALTH INSURANCE COVERAGE</vt:lpstr>
      <vt:lpstr>REGIONS HAVING HIGHEST PER CAPITA INCOME</vt:lpstr>
      <vt:lpstr>REGIONS HAVING HIGHEST PER CAPITA INCOME</vt:lpstr>
      <vt:lpstr>REGIONS HAVING HIGHEST MALE POPULATION</vt:lpstr>
      <vt:lpstr>REGIONS HAVING LOWEST MALE POPULATION</vt:lpstr>
      <vt:lpstr>REGIONS HAVING HIGHEST FEMALE POPULATION</vt:lpstr>
      <vt:lpstr>REGIONS HAVING LOWEST FEMALE POPULATION</vt:lpstr>
      <vt:lpstr>TOP-5 REGIONS IN THE US WITH HIGHEST WAGE-INCOME</vt:lpstr>
      <vt:lpstr>BOTTOM-5 REGIONS IN THE US WITH LOW WAGE-INCOME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Census Block Group American Community Survey  </dc:title>
  <dc:creator>PHATARPEKAR, MONISH N</dc:creator>
  <cp:lastModifiedBy>PHATARPEKAR, MONISH N</cp:lastModifiedBy>
  <cp:revision>5</cp:revision>
  <dcterms:created xsi:type="dcterms:W3CDTF">2019-05-19T17:33:45Z</dcterms:created>
  <dcterms:modified xsi:type="dcterms:W3CDTF">2019-05-19T17:50:05Z</dcterms:modified>
</cp:coreProperties>
</file>